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75" r:id="rId5"/>
    <p:sldId id="261" r:id="rId6"/>
    <p:sldId id="263" r:id="rId7"/>
    <p:sldId id="262" r:id="rId8"/>
    <p:sldId id="265" r:id="rId9"/>
    <p:sldId id="266" r:id="rId10"/>
    <p:sldId id="267" r:id="rId11"/>
    <p:sldId id="277" r:id="rId12"/>
    <p:sldId id="278" r:id="rId13"/>
    <p:sldId id="268" r:id="rId14"/>
    <p:sldId id="279" r:id="rId15"/>
    <p:sldId id="270" r:id="rId16"/>
    <p:sldId id="272" r:id="rId17"/>
    <p:sldId id="273" r:id="rId18"/>
    <p:sldId id="280" r:id="rId19"/>
    <p:sldId id="276" r:id="rId20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756" y="-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33000" t="-30000" r="-10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t="-8000" r="-6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657350"/>
            <a:ext cx="7239000" cy="1102519"/>
          </a:xfrm>
        </p:spPr>
        <p:txBody>
          <a:bodyPr>
            <a:noAutofit/>
          </a:bodyPr>
          <a:lstStyle/>
          <a:p>
            <a:r>
              <a:rPr lang="en-US" sz="3200" dirty="0" smtClean="0"/>
              <a:t>Workshop on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b="1" dirty="0" smtClean="0"/>
              <a:t>Sediment Classification and Field Experiment</a:t>
            </a:r>
            <a:br>
              <a:rPr lang="en-US" sz="3600" b="1" dirty="0" smtClean="0"/>
            </a:br>
            <a:r>
              <a:rPr lang="en-US" sz="3600" b="1" dirty="0" smtClean="0"/>
              <a:t>9</a:t>
            </a:r>
            <a:r>
              <a:rPr lang="en-US" sz="3600" b="1" baseline="30000" dirty="0" smtClean="0"/>
              <a:t>th</a:t>
            </a:r>
            <a:r>
              <a:rPr lang="en-US" sz="3600" b="1" dirty="0" smtClean="0"/>
              <a:t> – 13</a:t>
            </a:r>
            <a:r>
              <a:rPr lang="en-US" sz="3600" b="1" baseline="30000" dirty="0" smtClean="0"/>
              <a:t>th</a:t>
            </a:r>
            <a:r>
              <a:rPr lang="en-US" sz="3600" b="1" dirty="0" smtClean="0"/>
              <a:t> October 2017</a:t>
            </a:r>
            <a:endParaRPr lang="en-IN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409950"/>
            <a:ext cx="6400800" cy="1314450"/>
          </a:xfrm>
        </p:spPr>
        <p:txBody>
          <a:bodyPr>
            <a:normAutofit/>
          </a:bodyPr>
          <a:lstStyle/>
          <a:p>
            <a:r>
              <a:rPr lang="en-US" sz="2600" dirty="0" smtClean="0">
                <a:solidFill>
                  <a:schemeClr val="tx1"/>
                </a:solidFill>
              </a:rPr>
              <a:t>Dr</a:t>
            </a:r>
            <a:r>
              <a:rPr lang="en-US" sz="2600" dirty="0" smtClean="0">
                <a:solidFill>
                  <a:schemeClr val="tx1"/>
                </a:solidFill>
              </a:rPr>
              <a:t>.(Cdr) </a:t>
            </a:r>
            <a:r>
              <a:rPr lang="en-US" sz="2600" dirty="0" err="1" smtClean="0">
                <a:solidFill>
                  <a:schemeClr val="tx1"/>
                </a:solidFill>
              </a:rPr>
              <a:t>Arnab</a:t>
            </a:r>
            <a:r>
              <a:rPr lang="en-US" sz="2600" dirty="0" smtClean="0">
                <a:solidFill>
                  <a:schemeClr val="tx1"/>
                </a:solidFill>
              </a:rPr>
              <a:t> Das</a:t>
            </a:r>
          </a:p>
          <a:p>
            <a:r>
              <a:rPr lang="en-US" sz="2600" dirty="0" smtClean="0">
                <a:solidFill>
                  <a:schemeClr val="tx1"/>
                </a:solidFill>
              </a:rPr>
              <a:t>Director, Maritime Research Centre, </a:t>
            </a:r>
            <a:r>
              <a:rPr lang="en-US" sz="2600" dirty="0" err="1" smtClean="0">
                <a:solidFill>
                  <a:schemeClr val="tx1"/>
                </a:solidFill>
              </a:rPr>
              <a:t>Pune</a:t>
            </a:r>
            <a:r>
              <a:rPr lang="en-US" sz="2600" dirty="0" smtClean="0">
                <a:solidFill>
                  <a:schemeClr val="tx1"/>
                </a:solidFill>
              </a:rPr>
              <a:t>.</a:t>
            </a:r>
            <a:endParaRPr lang="en-IN" sz="2600" dirty="0">
              <a:solidFill>
                <a:schemeClr val="tx1"/>
              </a:solidFill>
            </a:endParaRPr>
          </a:p>
        </p:txBody>
      </p:sp>
      <p:pic>
        <p:nvPicPr>
          <p:cNvPr id="7" name="Picture 6" descr="Indian-Meritime-Foundation.png"/>
          <p:cNvPicPr>
            <a:picLocks noChangeAspect="1"/>
          </p:cNvPicPr>
          <p:nvPr/>
        </p:nvPicPr>
        <p:blipFill>
          <a:blip r:embed="rId3" cstate="print">
            <a:lum bright="-10000"/>
          </a:blip>
          <a:stretch>
            <a:fillRect/>
          </a:stretch>
        </p:blipFill>
        <p:spPr>
          <a:xfrm>
            <a:off x="4419600" y="74526"/>
            <a:ext cx="898902" cy="897584"/>
          </a:xfrm>
          <a:prstGeom prst="rect">
            <a:avLst/>
          </a:prstGeom>
          <a:blipFill dpi="0" rotWithShape="1">
            <a:blip r:embed="rId4" cstate="print">
              <a:alphaModFix amt="0"/>
              <a:lum bright="-10000"/>
            </a:blip>
            <a:srcRect/>
            <a:tile tx="0" ty="0" sx="100000" sy="100000" flip="none" algn="tl"/>
          </a:blip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b="1" dirty="0" smtClean="0"/>
              <a:t>Objective of workshop</a:t>
            </a:r>
            <a:endParaRPr lang="en-IN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458200" cy="3394472"/>
          </a:xfrm>
        </p:spPr>
        <p:txBody>
          <a:bodyPr>
            <a:normAutofit/>
          </a:bodyPr>
          <a:lstStyle/>
          <a:p>
            <a:pPr algn="just"/>
            <a:r>
              <a:rPr lang="en-US" sz="2800" dirty="0" smtClean="0"/>
              <a:t>Multi-disciplinary and Multi-activity approach for research based Real World problem solving.</a:t>
            </a:r>
            <a:endParaRPr lang="en-IN" sz="2800" dirty="0" smtClean="0"/>
          </a:p>
          <a:p>
            <a:pPr algn="just"/>
            <a:r>
              <a:rPr lang="en-US" sz="2800" dirty="0" smtClean="0"/>
              <a:t>Comprehensive technology approach to Underwater Domain Awareness.</a:t>
            </a:r>
          </a:p>
          <a:p>
            <a:pPr algn="just"/>
            <a:r>
              <a:rPr lang="en-US" sz="2800" dirty="0" smtClean="0"/>
              <a:t>Innovative Water Resource Management Initiative.</a:t>
            </a:r>
          </a:p>
          <a:p>
            <a:pPr algn="just"/>
            <a:r>
              <a:rPr lang="en-US" sz="2800" dirty="0" smtClean="0"/>
              <a:t>Addressing the Challenges of UDA in the </a:t>
            </a:r>
            <a:r>
              <a:rPr lang="en-US" sz="2800" smtClean="0"/>
              <a:t>Tropical Regions</a:t>
            </a:r>
            <a:r>
              <a:rPr lang="en-US" sz="28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200" b="1" dirty="0" smtClean="0"/>
              <a:t>Day 1 : Inaugural Event &amp; Panel Discussion</a:t>
            </a:r>
            <a:endParaRPr lang="en-IN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2278"/>
            <a:ext cx="8229600" cy="339447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Welcome address by </a:t>
            </a:r>
            <a:r>
              <a:rPr lang="en-IN" sz="2800" dirty="0" err="1" smtClean="0"/>
              <a:t>Cmde</a:t>
            </a:r>
            <a:r>
              <a:rPr lang="en-IN" sz="2800" dirty="0" smtClean="0"/>
              <a:t> </a:t>
            </a:r>
            <a:r>
              <a:rPr lang="en-IN" sz="2800" dirty="0" err="1" smtClean="0"/>
              <a:t>Rajan</a:t>
            </a:r>
            <a:r>
              <a:rPr lang="en-IN" sz="2800" dirty="0" smtClean="0"/>
              <a:t> </a:t>
            </a:r>
            <a:r>
              <a:rPr lang="en-IN" sz="2800" dirty="0" err="1" smtClean="0"/>
              <a:t>Vir</a:t>
            </a:r>
            <a:r>
              <a:rPr lang="en-IN" sz="2800" dirty="0" smtClean="0"/>
              <a:t> (</a:t>
            </a:r>
            <a:r>
              <a:rPr lang="en-IN" sz="2800" dirty="0" err="1" smtClean="0"/>
              <a:t>Retd</a:t>
            </a:r>
            <a:r>
              <a:rPr lang="en-IN" sz="2800" dirty="0" smtClean="0"/>
              <a:t>)</a:t>
            </a:r>
            <a:endParaRPr lang="en-IN" sz="2800" dirty="0"/>
          </a:p>
        </p:txBody>
      </p:sp>
      <p:pic>
        <p:nvPicPr>
          <p:cNvPr id="5" name="Picture 4" descr="IMG-19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8338" y="1581150"/>
            <a:ext cx="2955862" cy="1752600"/>
          </a:xfrm>
          <a:prstGeom prst="rect">
            <a:avLst/>
          </a:prstGeom>
        </p:spPr>
      </p:pic>
      <p:pic>
        <p:nvPicPr>
          <p:cNvPr id="6" name="Picture 5" descr="IMG-20171013-WA00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3409950"/>
            <a:ext cx="2971800" cy="1676400"/>
          </a:xfrm>
          <a:prstGeom prst="rect">
            <a:avLst/>
          </a:prstGeom>
        </p:spPr>
      </p:pic>
      <p:pic>
        <p:nvPicPr>
          <p:cNvPr id="9" name="Picture 8" descr="IMG-20171013-WA00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29000" y="1581150"/>
            <a:ext cx="2438400" cy="3352800"/>
          </a:xfrm>
          <a:prstGeom prst="rect">
            <a:avLst/>
          </a:prstGeom>
        </p:spPr>
      </p:pic>
      <p:pic>
        <p:nvPicPr>
          <p:cNvPr id="10" name="Picture 9" descr="IMG-20171013-WA000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19800" y="1504950"/>
            <a:ext cx="2590800" cy="3333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Opening Address by Dr. (Cdr) </a:t>
            </a:r>
            <a:r>
              <a:rPr lang="en-US" sz="2800" dirty="0" err="1" smtClean="0"/>
              <a:t>Arnab</a:t>
            </a:r>
            <a:r>
              <a:rPr lang="en-US" sz="2800" dirty="0" smtClean="0"/>
              <a:t> Das.</a:t>
            </a:r>
          </a:p>
          <a:p>
            <a:endParaRPr lang="en-IN" sz="2800" dirty="0"/>
          </a:p>
        </p:txBody>
      </p:sp>
      <p:pic>
        <p:nvPicPr>
          <p:cNvPr id="4" name="Picture 3" descr="IMG_20171009_100906.jpg"/>
          <p:cNvPicPr>
            <a:picLocks noChangeAspect="1"/>
          </p:cNvPicPr>
          <p:nvPr/>
        </p:nvPicPr>
        <p:blipFill>
          <a:blip r:embed="rId2" cstate="print"/>
          <a:srcRect b="22013"/>
          <a:stretch>
            <a:fillRect/>
          </a:stretch>
        </p:blipFill>
        <p:spPr>
          <a:xfrm>
            <a:off x="1143000" y="1809750"/>
            <a:ext cx="6400800" cy="304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200" b="1" dirty="0" smtClean="0"/>
              <a:t>Day 1 : Introduction to UDA and Acoustics in Tropical Waters</a:t>
            </a:r>
            <a:endParaRPr lang="en-IN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1"/>
            <a:ext cx="8686800" cy="339447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Good Participation from over 14 institutes (7 </a:t>
            </a:r>
            <a:r>
              <a:rPr lang="en-US" sz="2800" dirty="0" smtClean="0"/>
              <a:t>locations</a:t>
            </a:r>
            <a:r>
              <a:rPr lang="en-US" sz="2800" dirty="0" smtClean="0"/>
              <a:t>)</a:t>
            </a:r>
            <a:endParaRPr lang="en-IN" sz="2800" dirty="0"/>
          </a:p>
        </p:txBody>
      </p:sp>
      <p:pic>
        <p:nvPicPr>
          <p:cNvPr id="5" name="Picture 4" descr="PANO_20171009_122328 (1).raw"/>
          <p:cNvPicPr>
            <a:picLocks noChangeAspect="1"/>
          </p:cNvPicPr>
          <p:nvPr/>
        </p:nvPicPr>
        <p:blipFill>
          <a:blip r:embed="rId2" cstate="print"/>
          <a:srcRect l="21111"/>
          <a:stretch>
            <a:fillRect/>
          </a:stretch>
        </p:blipFill>
        <p:spPr>
          <a:xfrm>
            <a:off x="228600" y="1885950"/>
            <a:ext cx="4994680" cy="28194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200" b="1" dirty="0" smtClean="0"/>
              <a:t>Day 1 : Introduction to UDA and Acoustics in Tropical Waters</a:t>
            </a:r>
            <a:endParaRPr lang="en-IN" sz="3200" b="1" dirty="0"/>
          </a:p>
        </p:txBody>
      </p:sp>
      <p:pic>
        <p:nvPicPr>
          <p:cNvPr id="7" name="Picture 6" descr="IMG-1951.JPG"/>
          <p:cNvPicPr>
            <a:picLocks noChangeAspect="1"/>
          </p:cNvPicPr>
          <p:nvPr/>
        </p:nvPicPr>
        <p:blipFill>
          <a:blip r:embed="rId3" cstate="print"/>
          <a:srcRect b="38286"/>
          <a:stretch>
            <a:fillRect/>
          </a:stretch>
        </p:blipFill>
        <p:spPr>
          <a:xfrm>
            <a:off x="5410200" y="1885950"/>
            <a:ext cx="3378200" cy="2819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1"/>
            <a:ext cx="8686800" cy="3394472"/>
          </a:xfrm>
        </p:spPr>
        <p:txBody>
          <a:bodyPr>
            <a:normAutofit/>
          </a:bodyPr>
          <a:lstStyle/>
          <a:p>
            <a:r>
              <a:rPr lang="en-IN" sz="2800" dirty="0" smtClean="0"/>
              <a:t>Sediment Analysis – Marine Archaeologist Perspective by Prof. P. D. </a:t>
            </a:r>
            <a:r>
              <a:rPr lang="en-IN" sz="2800" dirty="0" err="1" smtClean="0"/>
              <a:t>Sabale</a:t>
            </a:r>
            <a:endParaRPr lang="en-IN" sz="28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200" b="1" dirty="0" smtClean="0"/>
              <a:t>Day 1 : Introduction to UDA and Acoustics in Tropical Waters</a:t>
            </a:r>
            <a:endParaRPr lang="en-IN" sz="3200" b="1" dirty="0"/>
          </a:p>
        </p:txBody>
      </p:sp>
      <p:pic>
        <p:nvPicPr>
          <p:cNvPr id="6" name="Picture 5" descr="IMG-20171013-WA0009.jpg"/>
          <p:cNvPicPr>
            <a:picLocks noChangeAspect="1"/>
          </p:cNvPicPr>
          <p:nvPr/>
        </p:nvPicPr>
        <p:blipFill>
          <a:blip r:embed="rId2" cstate="print"/>
          <a:srcRect t="13714"/>
          <a:stretch>
            <a:fillRect/>
          </a:stretch>
        </p:blipFill>
        <p:spPr>
          <a:xfrm>
            <a:off x="2286000" y="2190750"/>
            <a:ext cx="3962400" cy="2876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800" dirty="0" smtClean="0"/>
              <a:t>Prof PSV </a:t>
            </a:r>
            <a:r>
              <a:rPr lang="en-IN" sz="2800" dirty="0" err="1" smtClean="0"/>
              <a:t>Natraj</a:t>
            </a:r>
            <a:r>
              <a:rPr lang="en-IN" sz="2800" dirty="0" smtClean="0"/>
              <a:t>, IIT Mumbai</a:t>
            </a:r>
            <a:endParaRPr lang="en-IN" sz="28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200" b="1" dirty="0" smtClean="0"/>
              <a:t>Day 2 : Modeling &amp; Simulation</a:t>
            </a:r>
            <a:endParaRPr lang="en-IN" sz="3200" b="1" dirty="0"/>
          </a:p>
        </p:txBody>
      </p:sp>
      <p:pic>
        <p:nvPicPr>
          <p:cNvPr id="6" name="Picture 5" descr="IMG_20171010_1127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1790085"/>
            <a:ext cx="5181600" cy="30676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Case Studies by </a:t>
            </a:r>
            <a:r>
              <a:rPr lang="en-US" sz="2800" dirty="0" err="1" smtClean="0"/>
              <a:t>Bhagyashri</a:t>
            </a:r>
            <a:r>
              <a:rPr lang="en-US" sz="2800" dirty="0" smtClean="0"/>
              <a:t> and </a:t>
            </a:r>
            <a:r>
              <a:rPr lang="en-US" sz="2800" dirty="0" err="1" smtClean="0"/>
              <a:t>Rucha</a:t>
            </a:r>
            <a:r>
              <a:rPr lang="en-US" sz="2800" dirty="0" smtClean="0"/>
              <a:t> from IITB</a:t>
            </a:r>
            <a:endParaRPr lang="en-IN" sz="2800" dirty="0"/>
          </a:p>
        </p:txBody>
      </p:sp>
      <p:pic>
        <p:nvPicPr>
          <p:cNvPr id="4" name="Picture 3" descr="IMG_20171010_1304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1885950"/>
            <a:ext cx="5105400" cy="29718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IN" sz="3200" b="1" dirty="0" smtClean="0"/>
              <a:t>Day-2 : Analysis Tools</a:t>
            </a:r>
            <a:endParaRPr lang="en-IN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Address </a:t>
            </a:r>
            <a:r>
              <a:rPr lang="en-US" sz="2800" smtClean="0"/>
              <a:t>by </a:t>
            </a:r>
            <a:r>
              <a:rPr lang="en-US" sz="2800" smtClean="0"/>
              <a:t>Vice </a:t>
            </a:r>
            <a:r>
              <a:rPr lang="en-IN" sz="2800" smtClean="0"/>
              <a:t>Admiral </a:t>
            </a:r>
            <a:r>
              <a:rPr lang="en-IN" sz="2800" dirty="0" smtClean="0"/>
              <a:t>DSP </a:t>
            </a:r>
            <a:r>
              <a:rPr lang="en-IN" sz="2800" dirty="0" err="1" smtClean="0"/>
              <a:t>Varma</a:t>
            </a:r>
            <a:r>
              <a:rPr lang="en-IN" sz="2800" dirty="0" smtClean="0"/>
              <a:t> (</a:t>
            </a:r>
            <a:r>
              <a:rPr lang="en-IN" sz="2800" dirty="0" err="1" smtClean="0"/>
              <a:t>Retd</a:t>
            </a:r>
            <a:r>
              <a:rPr lang="en-IN" sz="2800" dirty="0" smtClean="0"/>
              <a:t>).</a:t>
            </a:r>
            <a:endParaRPr lang="en-IN" sz="2800" dirty="0"/>
          </a:p>
        </p:txBody>
      </p:sp>
      <p:pic>
        <p:nvPicPr>
          <p:cNvPr id="4" name="Picture 3" descr="IMG_20171010_1443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1809750"/>
            <a:ext cx="5486400" cy="28956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IN" sz="3200" b="1" dirty="0" smtClean="0"/>
              <a:t>Day-2 : Analysis Tools</a:t>
            </a:r>
            <a:endParaRPr lang="en-IN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7750"/>
            <a:ext cx="8229600" cy="3394472"/>
          </a:xfrm>
        </p:spPr>
        <p:txBody>
          <a:bodyPr>
            <a:normAutofit/>
          </a:bodyPr>
          <a:lstStyle/>
          <a:p>
            <a:r>
              <a:rPr lang="en-IN" sz="2800" dirty="0" smtClean="0"/>
              <a:t>High Performance Computing and its Hands on session -	Prof. </a:t>
            </a:r>
            <a:r>
              <a:rPr lang="en-IN" sz="2800" dirty="0" err="1" smtClean="0"/>
              <a:t>Priyadarshan</a:t>
            </a:r>
            <a:r>
              <a:rPr lang="en-IN" sz="2800" dirty="0" smtClean="0"/>
              <a:t> </a:t>
            </a:r>
            <a:r>
              <a:rPr lang="en-IN" sz="2800" dirty="0" err="1" smtClean="0"/>
              <a:t>Dhabe</a:t>
            </a:r>
            <a:endParaRPr lang="en-IN" sz="2800" dirty="0"/>
          </a:p>
        </p:txBody>
      </p:sp>
      <p:pic>
        <p:nvPicPr>
          <p:cNvPr id="4" name="Picture 3" descr="IMG_20171010_1053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800" y="2038350"/>
            <a:ext cx="5105400" cy="27813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IN" sz="3200" b="1" dirty="0" smtClean="0"/>
              <a:t>Day-2 : Analysis Tools</a:t>
            </a:r>
            <a:endParaRPr lang="en-IN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b="1" dirty="0" smtClean="0"/>
              <a:t>Experiment Site</a:t>
            </a:r>
            <a:endParaRPr lang="en-IN" sz="3200" b="1" dirty="0"/>
          </a:p>
        </p:txBody>
      </p:sp>
      <p:pic>
        <p:nvPicPr>
          <p:cNvPr id="4" name="Content Placeholder 3" descr="IMG_206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724400" y="3028950"/>
            <a:ext cx="4191000" cy="1981200"/>
          </a:xfrm>
        </p:spPr>
      </p:pic>
      <p:pic>
        <p:nvPicPr>
          <p:cNvPr id="5" name="Picture 4" descr="IMG_207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3028950"/>
            <a:ext cx="3962400" cy="1981200"/>
          </a:xfrm>
          <a:prstGeom prst="rect">
            <a:avLst/>
          </a:prstGeom>
        </p:spPr>
      </p:pic>
      <p:pic>
        <p:nvPicPr>
          <p:cNvPr id="7" name="Picture 6" descr="IMG_20171011_10383025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" y="895350"/>
            <a:ext cx="8305800" cy="205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b="1" dirty="0" smtClean="0"/>
              <a:t>Experimental setup and team</a:t>
            </a:r>
            <a:endParaRPr lang="en-IN" sz="3200" b="1" dirty="0"/>
          </a:p>
        </p:txBody>
      </p:sp>
      <p:pic>
        <p:nvPicPr>
          <p:cNvPr id="4" name="Content Placeholder 3" descr="IMG_20171011_10054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971550"/>
            <a:ext cx="2209800" cy="3810000"/>
          </a:xfrm>
        </p:spPr>
      </p:pic>
      <p:pic>
        <p:nvPicPr>
          <p:cNvPr id="5" name="Picture 4" descr="IMG_20171011_10145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4600" y="971550"/>
            <a:ext cx="2590800" cy="3790950"/>
          </a:xfrm>
          <a:prstGeom prst="rect">
            <a:avLst/>
          </a:prstGeom>
        </p:spPr>
      </p:pic>
      <p:pic>
        <p:nvPicPr>
          <p:cNvPr id="6" name="Picture 5" descr="IMG_20171011_09495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07068" y="2854138"/>
            <a:ext cx="3303532" cy="1878479"/>
          </a:xfrm>
          <a:prstGeom prst="rect">
            <a:avLst/>
          </a:prstGeom>
        </p:spPr>
      </p:pic>
      <p:pic>
        <p:nvPicPr>
          <p:cNvPr id="7" name="Picture 6" descr="IMG_20171011_09394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34000" y="971550"/>
            <a:ext cx="3276600" cy="182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9550"/>
            <a:ext cx="8229600" cy="857250"/>
          </a:xfrm>
        </p:spPr>
        <p:txBody>
          <a:bodyPr>
            <a:noAutofit/>
          </a:bodyPr>
          <a:lstStyle/>
          <a:p>
            <a:pPr algn="l"/>
            <a:r>
              <a:rPr lang="en-IN" sz="3200" b="1" dirty="0" smtClean="0"/>
              <a:t>Day – 3 : Field Trials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71550"/>
            <a:ext cx="8229600" cy="339447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Field Experimentation at Khadakwasla Lake</a:t>
            </a:r>
            <a:endParaRPr lang="en-IN" sz="2800" dirty="0"/>
          </a:p>
        </p:txBody>
      </p:sp>
      <p:pic>
        <p:nvPicPr>
          <p:cNvPr id="7" name="Picture 6" descr="DSC_84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3505200"/>
            <a:ext cx="2438400" cy="1581150"/>
          </a:xfrm>
          <a:prstGeom prst="rect">
            <a:avLst/>
          </a:prstGeom>
          <a:scene3d>
            <a:camera prst="orthographicFront">
              <a:rot lat="20399999" lon="0" rev="0"/>
            </a:camera>
            <a:lightRig rig="threePt" dir="t"/>
          </a:scene3d>
        </p:spPr>
      </p:pic>
      <p:pic>
        <p:nvPicPr>
          <p:cNvPr id="9" name="Picture 8" descr="IMG_2024.JPG"/>
          <p:cNvPicPr>
            <a:picLocks noChangeAspect="1"/>
          </p:cNvPicPr>
          <p:nvPr/>
        </p:nvPicPr>
        <p:blipFill>
          <a:blip r:embed="rId3" cstate="print"/>
          <a:srcRect l="16774" r="13548" b="25161"/>
          <a:stretch>
            <a:fillRect/>
          </a:stretch>
        </p:blipFill>
        <p:spPr>
          <a:xfrm>
            <a:off x="3048000" y="3486150"/>
            <a:ext cx="1952295" cy="1572682"/>
          </a:xfrm>
          <a:prstGeom prst="rect">
            <a:avLst/>
          </a:prstGeom>
        </p:spPr>
      </p:pic>
      <p:pic>
        <p:nvPicPr>
          <p:cNvPr id="8" name="Picture 7" descr="IMG_20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05400" y="1657350"/>
            <a:ext cx="3835400" cy="3276600"/>
          </a:xfrm>
          <a:prstGeom prst="rect">
            <a:avLst/>
          </a:prstGeom>
        </p:spPr>
      </p:pic>
      <p:pic>
        <p:nvPicPr>
          <p:cNvPr id="10" name="Picture 9" descr="IMG_2059.JPG"/>
          <p:cNvPicPr>
            <a:picLocks noChangeAspect="1"/>
          </p:cNvPicPr>
          <p:nvPr/>
        </p:nvPicPr>
        <p:blipFill>
          <a:blip r:embed="rId5" cstate="print"/>
          <a:srcRect l="3479" t="15926" r="14757" b="14444"/>
          <a:stretch>
            <a:fillRect/>
          </a:stretch>
        </p:blipFill>
        <p:spPr>
          <a:xfrm>
            <a:off x="533400" y="1581150"/>
            <a:ext cx="4419600" cy="190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 descr="DSC_8441.JPG"/>
          <p:cNvPicPr>
            <a:picLocks noChangeAspect="1"/>
          </p:cNvPicPr>
          <p:nvPr/>
        </p:nvPicPr>
        <p:blipFill>
          <a:blip r:embed="rId2" cstate="print"/>
          <a:srcRect l="5098" t="20206" r="2105" b="21422"/>
          <a:stretch>
            <a:fillRect/>
          </a:stretch>
        </p:blipFill>
        <p:spPr>
          <a:xfrm>
            <a:off x="381000" y="1352550"/>
            <a:ext cx="8540262" cy="35814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IN" sz="3200" b="1" dirty="0" smtClean="0"/>
              <a:t>Day – 3 : Field Trials</a:t>
            </a:r>
            <a:endParaRPr lang="en-IN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458200" cy="857250"/>
          </a:xfrm>
        </p:spPr>
        <p:txBody>
          <a:bodyPr>
            <a:noAutofit/>
          </a:bodyPr>
          <a:lstStyle/>
          <a:p>
            <a:pPr algn="l"/>
            <a:r>
              <a:rPr lang="en-IN" sz="3200" b="1" dirty="0" smtClean="0"/>
              <a:t>Day – 4 :Data Analysis and Coring</a:t>
            </a:r>
            <a:endParaRPr lang="en-IN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58478"/>
            <a:ext cx="8229600" cy="3394472"/>
          </a:xfrm>
        </p:spPr>
        <p:txBody>
          <a:bodyPr>
            <a:normAutofit/>
          </a:bodyPr>
          <a:lstStyle/>
          <a:p>
            <a:r>
              <a:rPr lang="en-IN" sz="2800" dirty="0" smtClean="0"/>
              <a:t>Deep Learning State-of-the-art and applications – Mr. </a:t>
            </a:r>
            <a:r>
              <a:rPr lang="en-IN" sz="2800" dirty="0" err="1" smtClean="0"/>
              <a:t>Umesh</a:t>
            </a:r>
            <a:r>
              <a:rPr lang="en-IN" sz="2800" dirty="0" smtClean="0"/>
              <a:t> Gupta</a:t>
            </a:r>
            <a:endParaRPr lang="en-IN" sz="2800" dirty="0"/>
          </a:p>
        </p:txBody>
      </p:sp>
      <p:pic>
        <p:nvPicPr>
          <p:cNvPr id="5" name="Picture 4" descr="IMG_20171012_1011279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2114550"/>
            <a:ext cx="5334000" cy="27432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47750"/>
            <a:ext cx="8229600" cy="3394472"/>
          </a:xfrm>
        </p:spPr>
        <p:txBody>
          <a:bodyPr>
            <a:normAutofit/>
          </a:bodyPr>
          <a:lstStyle/>
          <a:p>
            <a:r>
              <a:rPr lang="en-IN" sz="2800" dirty="0" smtClean="0"/>
              <a:t>Field work on coring and sample collection.</a:t>
            </a:r>
            <a:endParaRPr lang="en-IN" sz="28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534400" cy="857250"/>
          </a:xfrm>
        </p:spPr>
        <p:txBody>
          <a:bodyPr>
            <a:noAutofit/>
          </a:bodyPr>
          <a:lstStyle/>
          <a:p>
            <a:pPr algn="l"/>
            <a:r>
              <a:rPr lang="en-IN" sz="3200" b="1" dirty="0" smtClean="0"/>
              <a:t>Day – 4 :Data Analysis and Coring</a:t>
            </a:r>
            <a:endParaRPr lang="en-IN" sz="3200" b="1" dirty="0"/>
          </a:p>
        </p:txBody>
      </p:sp>
      <p:pic>
        <p:nvPicPr>
          <p:cNvPr id="4" name="Picture 3" descr="IMG_20170928_141739.jpg"/>
          <p:cNvPicPr>
            <a:picLocks noChangeAspect="1"/>
          </p:cNvPicPr>
          <p:nvPr/>
        </p:nvPicPr>
        <p:blipFill>
          <a:blip r:embed="rId2" cstate="print"/>
          <a:srcRect b="26316"/>
          <a:stretch>
            <a:fillRect/>
          </a:stretch>
        </p:blipFill>
        <p:spPr>
          <a:xfrm>
            <a:off x="838200" y="1657350"/>
            <a:ext cx="3048000" cy="1600200"/>
          </a:xfrm>
          <a:prstGeom prst="rect">
            <a:avLst/>
          </a:prstGeom>
        </p:spPr>
      </p:pic>
      <p:pic>
        <p:nvPicPr>
          <p:cNvPr id="6" name="Picture 5" descr="IMG_20170928_164459.jpg"/>
          <p:cNvPicPr>
            <a:picLocks noChangeAspect="1"/>
          </p:cNvPicPr>
          <p:nvPr/>
        </p:nvPicPr>
        <p:blipFill>
          <a:blip r:embed="rId3" cstate="print"/>
          <a:srcRect t="14444" b="18889"/>
          <a:stretch>
            <a:fillRect/>
          </a:stretch>
        </p:blipFill>
        <p:spPr>
          <a:xfrm>
            <a:off x="838200" y="3314700"/>
            <a:ext cx="3048000" cy="1695450"/>
          </a:xfrm>
          <a:prstGeom prst="rect">
            <a:avLst/>
          </a:prstGeom>
        </p:spPr>
      </p:pic>
      <p:pic>
        <p:nvPicPr>
          <p:cNvPr id="7" name="Picture 6" descr="IMG_20171012_16065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38600" y="1657350"/>
            <a:ext cx="4445000" cy="3333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33350"/>
            <a:ext cx="8763000" cy="857250"/>
          </a:xfrm>
        </p:spPr>
        <p:txBody>
          <a:bodyPr>
            <a:noAutofit/>
          </a:bodyPr>
          <a:lstStyle/>
          <a:p>
            <a:pPr algn="l"/>
            <a:r>
              <a:rPr lang="en-IN" sz="3200" b="1" dirty="0" smtClean="0"/>
              <a:t>Day–5 : Conclusion 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95350"/>
            <a:ext cx="8229600" cy="3394472"/>
          </a:xfrm>
        </p:spPr>
        <p:txBody>
          <a:bodyPr>
            <a:normAutofit/>
          </a:bodyPr>
          <a:lstStyle/>
          <a:p>
            <a:r>
              <a:rPr lang="en-IN" sz="2800" dirty="0" smtClean="0"/>
              <a:t>Research Perspective on Sediment Classification – Mrs. </a:t>
            </a:r>
            <a:r>
              <a:rPr lang="en-IN" sz="2800" dirty="0" err="1" smtClean="0"/>
              <a:t>Jyoti</a:t>
            </a:r>
            <a:r>
              <a:rPr lang="en-IN" sz="2800" dirty="0" smtClean="0"/>
              <a:t> </a:t>
            </a:r>
            <a:r>
              <a:rPr lang="en-IN" sz="2800" dirty="0" err="1" smtClean="0"/>
              <a:t>Sadalge</a:t>
            </a:r>
            <a:endParaRPr lang="en-IN" sz="2800" dirty="0"/>
          </a:p>
        </p:txBody>
      </p:sp>
      <p:pic>
        <p:nvPicPr>
          <p:cNvPr id="4" name="Picture 3" descr="IMG_20171013_100812034.jpg"/>
          <p:cNvPicPr>
            <a:picLocks noChangeAspect="1"/>
          </p:cNvPicPr>
          <p:nvPr/>
        </p:nvPicPr>
        <p:blipFill>
          <a:blip r:embed="rId2" cstate="print"/>
          <a:srcRect l="14167" t="4074" r="31667" b="11481"/>
          <a:stretch>
            <a:fillRect/>
          </a:stretch>
        </p:blipFill>
        <p:spPr>
          <a:xfrm>
            <a:off x="685800" y="1962150"/>
            <a:ext cx="3302001" cy="2895600"/>
          </a:xfrm>
          <a:prstGeom prst="rect">
            <a:avLst/>
          </a:prstGeom>
        </p:spPr>
      </p:pic>
      <p:pic>
        <p:nvPicPr>
          <p:cNvPr id="5" name="Picture 4" descr="IMG_20171013_10075353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91001" y="1962150"/>
            <a:ext cx="4572000" cy="2895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20171013_12493732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47800" y="1504950"/>
            <a:ext cx="6033911" cy="3394075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IN" sz="3200" b="1" dirty="0" smtClean="0"/>
              <a:t>Day–5 : Conclusion </a:t>
            </a:r>
            <a:endParaRPr lang="en-IN" sz="3200" dirty="0"/>
          </a:p>
        </p:txBody>
      </p:sp>
      <p:sp>
        <p:nvSpPr>
          <p:cNvPr id="6" name="Content Placeholder 2"/>
          <p:cNvSpPr txBox="1"/>
          <p:nvPr/>
        </p:nvSpPr>
        <p:spPr>
          <a:xfrm>
            <a:off x="304800" y="895350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2800" dirty="0" smtClean="0"/>
              <a:t>Feedback session</a:t>
            </a:r>
            <a:endParaRPr kumimoji="0" lang="en-I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962150"/>
            <a:ext cx="8229600" cy="857250"/>
          </a:xfrm>
        </p:spPr>
        <p:txBody>
          <a:bodyPr>
            <a:normAutofit/>
          </a:bodyPr>
          <a:lstStyle/>
          <a:p>
            <a:r>
              <a:rPr lang="en-US" dirty="0" smtClean="0"/>
              <a:t>Thank You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267</Words>
  <Application>Microsoft Office PowerPoint</Application>
  <PresentationFormat>On-screen Show (16:9)</PresentationFormat>
  <Paragraphs>38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Workshop on Sediment Classification and Field Experiment 9th – 13th October 2017</vt:lpstr>
      <vt:lpstr>Objective of workshop</vt:lpstr>
      <vt:lpstr>Day 1 : Inaugural Event &amp; Panel Discussion</vt:lpstr>
      <vt:lpstr>Day 1 : Introduction to UDA and Acoustics in Tropical Waters</vt:lpstr>
      <vt:lpstr>Day 1 : Introduction to UDA and Acoustics in Tropical Waters</vt:lpstr>
      <vt:lpstr>Day 1 : Introduction to UDA and Acoustics in Tropical Waters</vt:lpstr>
      <vt:lpstr>Day 2 : Modeling &amp; Simulation</vt:lpstr>
      <vt:lpstr>Day-2 : Analysis Tools</vt:lpstr>
      <vt:lpstr>Day-2 : Analysis Tools</vt:lpstr>
      <vt:lpstr>Day-2 : Analysis Tools</vt:lpstr>
      <vt:lpstr>Experiment Site</vt:lpstr>
      <vt:lpstr>Experimental setup and team</vt:lpstr>
      <vt:lpstr>Day – 3 : Field Trials</vt:lpstr>
      <vt:lpstr>Day – 3 : Field Trials</vt:lpstr>
      <vt:lpstr>Day – 4 :Data Analysis and Coring</vt:lpstr>
      <vt:lpstr>Day – 4 :Data Analysis and Coring</vt:lpstr>
      <vt:lpstr>Day–5 : Conclusion </vt:lpstr>
      <vt:lpstr>Day–5 : Conclusion 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arnab</cp:lastModifiedBy>
  <cp:revision>40</cp:revision>
  <dcterms:created xsi:type="dcterms:W3CDTF">2006-08-16T00:00:00Z</dcterms:created>
  <dcterms:modified xsi:type="dcterms:W3CDTF">2017-10-17T05:20:01Z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1033-10.2.0.5934</vt:lpwstr>
  </property>
</Properties>
</file>